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415" r:id="rId3"/>
    <p:sldId id="563" r:id="rId4"/>
    <p:sldId id="562" r:id="rId5"/>
    <p:sldId id="564" r:id="rId6"/>
    <p:sldId id="566" r:id="rId7"/>
    <p:sldId id="601" r:id="rId8"/>
    <p:sldId id="588" r:id="rId9"/>
    <p:sldId id="602" r:id="rId10"/>
    <p:sldId id="567" r:id="rId11"/>
    <p:sldId id="577" r:id="rId12"/>
    <p:sldId id="569" r:id="rId13"/>
    <p:sldId id="573" r:id="rId14"/>
    <p:sldId id="570" r:id="rId15"/>
    <p:sldId id="572" r:id="rId16"/>
    <p:sldId id="574" r:id="rId17"/>
    <p:sldId id="575" r:id="rId18"/>
    <p:sldId id="571" r:id="rId19"/>
    <p:sldId id="586" r:id="rId20"/>
    <p:sldId id="579" r:id="rId21"/>
    <p:sldId id="581" r:id="rId22"/>
    <p:sldId id="582" r:id="rId23"/>
    <p:sldId id="584" r:id="rId24"/>
    <p:sldId id="578" r:id="rId25"/>
    <p:sldId id="543" r:id="rId26"/>
    <p:sldId id="585" r:id="rId27"/>
    <p:sldId id="587" r:id="rId28"/>
    <p:sldId id="589" r:id="rId29"/>
    <p:sldId id="576" r:id="rId30"/>
    <p:sldId id="591" r:id="rId31"/>
    <p:sldId id="592" r:id="rId32"/>
    <p:sldId id="593" r:id="rId33"/>
    <p:sldId id="590" r:id="rId34"/>
    <p:sldId id="595" r:id="rId35"/>
    <p:sldId id="594" r:id="rId36"/>
    <p:sldId id="596" r:id="rId37"/>
    <p:sldId id="548" r:id="rId38"/>
    <p:sldId id="559" r:id="rId39"/>
    <p:sldId id="597" r:id="rId40"/>
    <p:sldId id="598" r:id="rId41"/>
    <p:sldId id="599" r:id="rId42"/>
    <p:sldId id="6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63218" autoAdjust="0"/>
  </p:normalViewPr>
  <p:slideViewPr>
    <p:cSldViewPr>
      <p:cViewPr varScale="1">
        <p:scale>
          <a:sx n="68" d="100"/>
          <a:sy n="68" d="100"/>
        </p:scale>
        <p:origin x="24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60CC-0629-4111-955F-9E139FB67D62}" type="datetimeFigureOut">
              <a:rPr lang="en-US" smtClean="0"/>
              <a:pPr/>
              <a:t>3/14/2014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3DDDF-FEDA-4FFD-8BDE-57E50550B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4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D94A-AB3D-4A49-98E6-D3CB6785CA91}" type="datetimeFigureOut">
              <a:rPr lang="en-US" smtClean="0"/>
              <a:pPr/>
              <a:t>3/14/2014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925-D7CE-4B0A-9BFD-F834B658A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8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2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40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57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4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28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49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81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70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4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18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8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89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66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13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5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73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92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18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19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331F-8A73-444C-9C94-897761D9DF15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4767-073D-404D-BC81-6311934945D2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ED83-61C7-42FE-91E5-718FFE76B4CC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FC6F-9652-4D0F-A207-D33111EF56C4}" type="datetime5">
              <a:rPr lang="en-GB" smtClean="0"/>
              <a:t>14-Mar-14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DF8-DB78-43E8-B798-04AF43D818EC}" type="datetime5">
              <a:rPr lang="en-GB" smtClean="0"/>
              <a:t>14-Mar-14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9E95-E8B2-4D41-81D2-5B91127C207C}" type="datetime5">
              <a:rPr lang="en-GB" smtClean="0"/>
              <a:t>14-Mar-14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1F99-674F-4755-96F5-D6E88452059D}" type="datetime5">
              <a:rPr lang="en-GB" smtClean="0"/>
              <a:t>14-Mar-14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4A5B-ED58-4016-AB0A-B9960A0B7507}" type="datetime5">
              <a:rPr lang="en-GB" smtClean="0"/>
              <a:t>14-Mar-14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EAE1-62DB-4822-9991-EC3FE23BB258}" type="datetime5">
              <a:rPr lang="en-GB" smtClean="0"/>
              <a:t>14-Mar-14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9CAC-99AD-4775-80B5-39351F88F393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3DAD-E2BE-46D0-B77C-CA61319D5FEA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7CF5-B9A5-40A9-9B9B-A082575E1F1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663E-8C8A-4C13-925D-0B8D458D7A0A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F329-2AE1-436F-AE66-009A7E7C1BA0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Clea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92A-24A5-40C0-9B1F-2A40349ED099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C4D32-01F0-4B2C-B257-E9313EFEFDB4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0063" y="2143125"/>
            <a:ext cx="8215312" cy="27860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Code goes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372F-302C-422E-9F93-A71C10FE6546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E806-8B0E-4F99-9309-40D69AFE6C24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5074" y="6356350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9EB13-66BD-4998-BE33-910A0C9AEA49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571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7143768" y="6398053"/>
            <a:ext cx="1013419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GB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©Rob Miles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7" r:id="rId5"/>
    <p:sldLayoutId id="2147483650" r:id="rId6"/>
    <p:sldLayoutId id="2147483660" r:id="rId7"/>
    <p:sldLayoutId id="2147483651" r:id="rId8"/>
    <p:sldLayoutId id="2147483664" r:id="rId9"/>
    <p:sldLayoutId id="2147483665" r:id="rId10"/>
    <p:sldLayoutId id="2147483666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zh-CN" dirty="0" smtClean="0">
                <a:ea typeface="宋体" pitchFamily="2" charset="-122"/>
              </a:rPr>
              <a:t>File Handing and Debugging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zh-CN" sz="20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GB" sz="2000" dirty="0" smtClean="0"/>
              <a:t>Wrestling with Python </a:t>
            </a:r>
          </a:p>
          <a:p>
            <a:pPr>
              <a:lnSpc>
                <a:spcPct val="80000"/>
              </a:lnSpc>
            </a:pPr>
            <a:r>
              <a:rPr lang="en-GB" sz="2000" dirty="0" smtClean="0"/>
              <a:t>Classes</a:t>
            </a:r>
            <a:endParaRPr lang="en-GB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66429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This character sequence means “Take a New Line” here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FD47-81BB-4A8E-9099-4E4ABDEBF2FC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856" y="2093339"/>
            <a:ext cx="432048" cy="327549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5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66429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It is </a:t>
            </a:r>
            <a:r>
              <a:rPr lang="en-GB" b="1" dirty="0" smtClean="0"/>
              <a:t>very important</a:t>
            </a:r>
            <a:r>
              <a:rPr lang="en-GB" dirty="0" smtClean="0"/>
              <a:t> that the file is closed when the writing has finished</a:t>
            </a:r>
          </a:p>
          <a:p>
            <a:pPr eaLnBrk="1" hangingPunct="1"/>
            <a:r>
              <a:rPr lang="en-GB" dirty="0" smtClean="0"/>
              <a:t>This is the point at which the text is actually written into the file  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28F2-D063-4A84-8199-197A3EA73568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4148" y="2982413"/>
            <a:ext cx="1773596" cy="327549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52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Write Location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just give the name of the file it will be created in the location where the program is running</a:t>
            </a:r>
          </a:p>
          <a:p>
            <a:r>
              <a:rPr lang="en-GB" dirty="0" smtClean="0"/>
              <a:t>This will might be a Python system directory</a:t>
            </a:r>
          </a:p>
          <a:p>
            <a:pPr lvl="1"/>
            <a:r>
              <a:rPr lang="en-GB" dirty="0" smtClean="0"/>
              <a:t>Your files will be very hard to find on the system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C8C8-6C5F-4DBA-B4D6-CB0D185E6C2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14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files are stored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files are stored in different places depending on the system you are using</a:t>
            </a:r>
          </a:p>
          <a:p>
            <a:r>
              <a:rPr lang="en-GB" dirty="0" smtClean="0"/>
              <a:t>Different computers have different places where the files are stored</a:t>
            </a:r>
          </a:p>
          <a:p>
            <a:pPr lvl="1"/>
            <a:r>
              <a:rPr lang="en-GB" dirty="0" smtClean="0"/>
              <a:t>PCs and Macs store files in different ways</a:t>
            </a:r>
          </a:p>
          <a:p>
            <a:pPr lvl="1"/>
            <a:r>
              <a:rPr lang="en-GB" dirty="0" smtClean="0"/>
              <a:t>This also depends on how the PC is configured</a:t>
            </a:r>
          </a:p>
          <a:p>
            <a:pPr lvl="1"/>
            <a:r>
              <a:rPr lang="en-GB" dirty="0" smtClean="0"/>
              <a:t>Some systems will store files on the network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89DE-15A9-4B2F-BF76-1286AA83C2EE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23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File Path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912"/>
            <a:ext cx="8229600" cy="352839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file path is a string of text that specifies where on the system the file is located</a:t>
            </a:r>
          </a:p>
          <a:p>
            <a:pPr eaLnBrk="1" hangingPunct="1"/>
            <a:r>
              <a:rPr lang="en-GB" dirty="0" smtClean="0"/>
              <a:t>This would put a file called </a:t>
            </a:r>
            <a:r>
              <a:rPr lang="en-GB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test.txt</a:t>
            </a:r>
            <a:r>
              <a:rPr lang="en-GB" dirty="0" smtClean="0"/>
              <a:t> in the folder for user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rob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6419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'C:/users/rob/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test.txt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101-6263-40A0-817E-0544D13F7B3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55296" y="1732892"/>
            <a:ext cx="3916309" cy="285227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291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Drive letter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912"/>
            <a:ext cx="8229600" cy="352839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This specifies the drive where the file is to be stored</a:t>
            </a:r>
          </a:p>
          <a:p>
            <a:pPr eaLnBrk="1" hangingPunct="1"/>
            <a:r>
              <a:rPr lang="en-GB" dirty="0" smtClean="0"/>
              <a:t>The drive is specified by a letter</a:t>
            </a:r>
          </a:p>
          <a:p>
            <a:pPr eaLnBrk="1" hangingPunct="1"/>
            <a:r>
              <a:rPr lang="en-GB" dirty="0" smtClean="0"/>
              <a:t>Drive c: is usually the main storage device in your computer </a:t>
            </a:r>
          </a:p>
          <a:p>
            <a:pPr eaLnBrk="1" hangingPunct="1"/>
            <a:r>
              <a:rPr lang="en-GB" dirty="0" smtClean="0"/>
              <a:t>Other disks may have different letters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200D-DE3D-49FE-8E58-E065620CA306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6419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'C:/users/rob/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test.txt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2734" y="1719584"/>
            <a:ext cx="385010" cy="375515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5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File Path separator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912"/>
            <a:ext cx="8229600" cy="352839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/ character separates each of the folders in the path to this file</a:t>
            </a:r>
          </a:p>
          <a:p>
            <a:pPr eaLnBrk="1" hangingPunct="1"/>
            <a:r>
              <a:rPr lang="en-GB" dirty="0" smtClean="0"/>
              <a:t>In Windows there is a folder that holds another folder for each user of the system</a:t>
            </a:r>
          </a:p>
          <a:p>
            <a:pPr eaLnBrk="1" hangingPunct="1"/>
            <a:r>
              <a:rPr lang="en-GB" dirty="0" smtClean="0"/>
              <a:t>The separator is different for systems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A722-9B0B-4903-9E9B-A73DE740AEF0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6419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'C:/users/rob/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test.txt',mode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')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7689" y="1719584"/>
            <a:ext cx="239061" cy="375515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76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Files on the Disk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00129"/>
            <a:ext cx="8229600" cy="1426034"/>
          </a:xfrm>
        </p:spPr>
        <p:txBody>
          <a:bodyPr/>
          <a:lstStyle/>
          <a:p>
            <a:r>
              <a:rPr lang="en-GB" dirty="0" smtClean="0"/>
              <a:t>This is where the file ends up in my home directory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B1D-C4B5-4E28-A8AC-F0A0F1892044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131" y="1807967"/>
            <a:ext cx="6573738" cy="287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94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Reading from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85534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 file can be opened in read mode</a:t>
            </a:r>
          </a:p>
          <a:p>
            <a:pPr eaLnBrk="1" hangingPunct="1"/>
            <a:r>
              <a:rPr lang="en-GB" dirty="0" smtClean="0"/>
              <a:t>Each call of </a:t>
            </a:r>
            <a:r>
              <a:rPr lang="en-GB" dirty="0" err="1" smtClean="0"/>
              <a:t>readline</a:t>
            </a:r>
            <a:r>
              <a:rPr lang="en-GB" dirty="0" smtClean="0"/>
              <a:t> will fetch the next line of the file</a:t>
            </a:r>
          </a:p>
          <a:p>
            <a:pPr eaLnBrk="1" hangingPunct="1"/>
            <a:r>
              <a:rPr lang="en-GB" dirty="0" smtClean="0"/>
              <a:t>Again, you should close the file when finished 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f=open('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Fred.txt',mode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='r')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line =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f.readline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print(line)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F2F-5928-4559-B08B-2653ADDAF08E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Detecting the end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2999358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 program can detect when the end of a file has been reached by checking for a line length of zero</a:t>
            </a:r>
          </a:p>
          <a:p>
            <a:pPr eaLnBrk="1" hangingPunct="1"/>
            <a:r>
              <a:rPr lang="en-GB" dirty="0" smtClean="0"/>
              <a:t>An empty line in a file will have a length of 1, the linefeed character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500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x =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f.readline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(x) == 0: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    print('End of file')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55E-8555-4C54-94F5-E4864471BFF3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File Handing and Debugging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Storing data </a:t>
            </a:r>
            <a:r>
              <a:rPr lang="en-GB" dirty="0"/>
              <a:t>in </a:t>
            </a:r>
            <a:r>
              <a:rPr lang="en-GB" dirty="0" smtClean="0"/>
              <a:t>files</a:t>
            </a:r>
          </a:p>
          <a:p>
            <a:r>
              <a:rPr lang="en-GB" dirty="0" err="1" smtClean="0"/>
              <a:t>PyScripter</a:t>
            </a:r>
            <a:r>
              <a:rPr lang="en-GB" dirty="0" smtClean="0"/>
              <a:t> </a:t>
            </a:r>
            <a:r>
              <a:rPr lang="en-GB" dirty="0"/>
              <a:t>– an improvement on IDLE</a:t>
            </a:r>
          </a:p>
          <a:p>
            <a:r>
              <a:rPr lang="en-GB" dirty="0"/>
              <a:t>Principles of Debugging</a:t>
            </a:r>
          </a:p>
          <a:p>
            <a:r>
              <a:rPr lang="en-GB" dirty="0" smtClean="0"/>
              <a:t>The Art of Programming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098B-29AE-469B-9900-5A021B0B0BE2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Reading all the lines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84984"/>
            <a:ext cx="8229600" cy="307136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 file can be used as the source of a for loop iteration</a:t>
            </a:r>
          </a:p>
          <a:p>
            <a:pPr eaLnBrk="1" hangingPunct="1"/>
            <a:r>
              <a:rPr lang="en-GB" dirty="0" smtClean="0"/>
              <a:t>The content of the loop will then be performed for each of the lines in the file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500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f=open('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Fred.txt',mode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='r')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for line in f: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    print(line)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DA59-3C1B-491C-826E-6C9E56F23D85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87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Line endings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33056"/>
            <a:ext cx="8229600" cy="242329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you read a line from a file you will get the line ending character in the string</a:t>
            </a:r>
          </a:p>
          <a:p>
            <a:pPr eaLnBrk="1" hangingPunct="1"/>
            <a:r>
              <a:rPr lang="en-GB" dirty="0" smtClean="0"/>
              <a:t>This can cause problems with printing as you will get a blank line after each line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932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&gt;&gt;&gt; f=open('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Fred.txt',mode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='r')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&gt;&gt;&gt; a =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f.readline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'Line 1\n'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9D1-5E34-4558-A924-61FBA1691546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93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Stripping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6992"/>
            <a:ext cx="8229600" cy="2999358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All string variables provide some methods that can act on them and return the result</a:t>
            </a:r>
          </a:p>
          <a:p>
            <a:pPr eaLnBrk="1" hangingPunct="1"/>
            <a:r>
              <a:rPr lang="en-GB" dirty="0" smtClean="0"/>
              <a:t>The strip method removes non-printing characters from the start and the end of a string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5060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GB" sz="2400">
                <a:latin typeface="Consolas" pitchFamily="49" charset="0"/>
                <a:cs typeface="Consolas" pitchFamily="49" charset="0"/>
              </a:rPr>
              <a:t>a = 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a.strip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'Line 1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7AB2-A9FF-4564-8579-1BD131FF929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5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Numbers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77958"/>
            <a:ext cx="8229600" cy="357839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we write a number value to a file it must be converted into a string before it can be written</a:t>
            </a:r>
          </a:p>
          <a:p>
            <a:pPr eaLnBrk="1" hangingPunct="1"/>
            <a:r>
              <a:rPr lang="en-GB" dirty="0" smtClean="0"/>
              <a:t>When the value is read back the program will have to use the int function to convert the string back into a value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001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GB" sz="2400" dirty="0">
                <a:latin typeface="Consolas" pitchFamily="49" charset="0"/>
                <a:cs typeface="Consolas" pitchFamily="49" charset="0"/>
              </a:rPr>
              <a:t>score = 6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GB" sz="24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(score))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EFBF-B5B4-48D6-A3B8-09D9635312B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17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and writing etiquette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methods that you can use to move around a large file</a:t>
            </a:r>
          </a:p>
          <a:p>
            <a:r>
              <a:rPr lang="en-GB" dirty="0" smtClean="0"/>
              <a:t>You can move to the end of a file and write extra items on the end</a:t>
            </a:r>
          </a:p>
          <a:p>
            <a:r>
              <a:rPr lang="en-GB" dirty="0" smtClean="0"/>
              <a:t>If you write over a file it is overwritten with no confirmation of the action</a:t>
            </a:r>
          </a:p>
          <a:p>
            <a:r>
              <a:rPr lang="en-GB" dirty="0" smtClean="0"/>
              <a:t>File activities can cause exceptions which will crash your program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57BF-176B-48C5-B8A1-4E3FE088A67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35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Files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20CF7E0E-98CC-4F5A-A566-13D2ECBEF0C3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42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Design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responsible for saving a player to a file and reading it back?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ED36-2BF1-4288-A728-51910C48E23B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23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Design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responsible for saving a player to a file and reading it back?</a:t>
            </a:r>
          </a:p>
          <a:p>
            <a:r>
              <a:rPr lang="en-GB" dirty="0" smtClean="0"/>
              <a:t>The player should do this</a:t>
            </a:r>
          </a:p>
          <a:p>
            <a:r>
              <a:rPr lang="en-GB" dirty="0" smtClean="0"/>
              <a:t>You could add a save method that accepts a file stream </a:t>
            </a:r>
          </a:p>
          <a:p>
            <a:r>
              <a:rPr lang="en-GB" dirty="0" smtClean="0"/>
              <a:t>You could add a constructor that accepts a file stream and creates an object from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ED36-2BF1-4288-A728-51910C48E23B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3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PyscriptEr</a:t>
            </a:r>
            <a:r>
              <a:rPr lang="en-GB" dirty="0" smtClean="0"/>
              <a:t> program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44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Debugging in Idle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1048"/>
            <a:ext cx="82296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debugging in IDLE is not very useful</a:t>
            </a:r>
          </a:p>
          <a:p>
            <a:pPr eaLnBrk="1" hangingPunct="1"/>
            <a:r>
              <a:rPr lang="en-GB" dirty="0" smtClean="0"/>
              <a:t>Although we can work out from the message where things went wrong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Traceback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"C:/Users/Rob/SkyDrive/Wrestling with Python/Season 2/Week 06 File Handing and Debugging/FileSave.py", line 58, in &lt;module&gt;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(x) == o: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 name 'o' is not defined</a:t>
            </a:r>
            <a:endParaRPr lang="en-GB" sz="2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AA4D-CD22-4DE2-8176-8E9BA8F002F3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82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File </a:t>
            </a:r>
            <a:r>
              <a:rPr lang="en-GB" dirty="0" err="1" smtClean="0"/>
              <a:t>Input/Output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4031-D57A-4991-828D-AD5E0A3077A0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57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Debugging in Idle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1048"/>
            <a:ext cx="82296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debugging in IDLE is not very useful</a:t>
            </a:r>
          </a:p>
          <a:p>
            <a:pPr eaLnBrk="1" hangingPunct="1"/>
            <a:r>
              <a:rPr lang="en-GB" dirty="0" smtClean="0"/>
              <a:t>Although we can work out from the message where things went wrong</a:t>
            </a:r>
            <a:endParaRPr lang="en-GB" dirty="0"/>
          </a:p>
          <a:p>
            <a:pPr eaLnBrk="1" hangingPunct="1"/>
            <a:r>
              <a:rPr lang="en-GB" dirty="0" smtClean="0"/>
              <a:t>I’d start looking around line 58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Traceback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(most recent call last):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File "C:/Users/Rob/SkyDrive/Wrestling with Python/Season 2/Week 06 File Handing and Debugging/FileSave.py", line 58, in &lt;module&gt;</a:t>
            </a:r>
          </a:p>
          <a:p>
            <a:pPr>
              <a:spcBef>
                <a:spcPct val="20000"/>
              </a:spcBef>
            </a:pP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if </a:t>
            </a: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(x) == o:</a:t>
            </a:r>
          </a:p>
          <a:p>
            <a:pPr>
              <a:spcBef>
                <a:spcPct val="20000"/>
              </a:spcBef>
            </a:pPr>
            <a:r>
              <a:rPr lang="en-GB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NameError</a:t>
            </a:r>
            <a:r>
              <a:rPr lang="en-GB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: name 'o' is not defined</a:t>
            </a:r>
            <a:endParaRPr lang="en-GB" sz="2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AA4D-CD22-4DE2-8176-8E9BA8F002F3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92333" y="2417918"/>
            <a:ext cx="479267" cy="360040"/>
          </a:xfrm>
          <a:prstGeom prst="rect">
            <a:avLst/>
          </a:prstGeom>
          <a:solidFill>
            <a:schemeClr val="accent6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06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Debugging in Idle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1048"/>
            <a:ext cx="8229600" cy="2304256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ALT+G or Edit&gt;Go To Line might be useful once you have found the error</a:t>
            </a:r>
          </a:p>
          <a:p>
            <a:pPr eaLnBrk="1" hangingPunct="1"/>
            <a:r>
              <a:rPr lang="en-GB" dirty="0" smtClean="0"/>
              <a:t>But it still isn’t very easy to work with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AA4D-CD22-4DE2-8176-8E9BA8F002F3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31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785918"/>
            <a:ext cx="2817217" cy="175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0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PyScripter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73" y="1628800"/>
            <a:ext cx="6956378" cy="417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74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PyScripter</a:t>
            </a:r>
            <a:r>
              <a:rPr lang="en-GB" dirty="0" smtClean="0"/>
              <a:t> and Debugging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PyScripter</a:t>
            </a:r>
            <a:r>
              <a:rPr lang="en-GB" dirty="0" smtClean="0"/>
              <a:t> is a much better way to write Python</a:t>
            </a:r>
          </a:p>
          <a:p>
            <a:r>
              <a:rPr lang="en-GB" dirty="0" smtClean="0"/>
              <a:t>Errors are automatically highlighted and it is much easier to find problems</a:t>
            </a:r>
          </a:p>
          <a:p>
            <a:r>
              <a:rPr lang="en-GB" dirty="0" smtClean="0"/>
              <a:t>You can also add breakpoints which let you stop your program and investigate the content of variables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4767-073D-404D-BC81-6311934945D2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589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program reaches a breakpoint it will pause and let you examine the contents of variables so that you can work out what is going</a:t>
            </a:r>
          </a:p>
          <a:p>
            <a:r>
              <a:rPr lang="en-GB" dirty="0" smtClean="0"/>
              <a:t>You can also step through individual statements</a:t>
            </a:r>
          </a:p>
          <a:p>
            <a:r>
              <a:rPr lang="en-GB" dirty="0" smtClean="0"/>
              <a:t>This can be very useful for teaching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34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Breakpoints in </a:t>
            </a:r>
            <a:r>
              <a:rPr lang="en-GB" dirty="0" err="1" smtClean="0"/>
              <a:t>PyScripter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123" y="2000250"/>
            <a:ext cx="6871754" cy="41259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5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</a:t>
            </a:r>
            <a:r>
              <a:rPr lang="en-GB" dirty="0" err="1" smtClean="0"/>
              <a:t>PyScripter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download </a:t>
            </a:r>
            <a:r>
              <a:rPr lang="en-GB" dirty="0" err="1" smtClean="0"/>
              <a:t>PyScripter</a:t>
            </a:r>
            <a:r>
              <a:rPr lang="en-GB" dirty="0" smtClean="0"/>
              <a:t> from here:</a:t>
            </a:r>
          </a:p>
          <a:p>
            <a:pPr marL="0" indent="0" algn="ctr">
              <a:buNone/>
            </a:pPr>
            <a:r>
              <a:rPr lang="en-GB" dirty="0"/>
              <a:t>http://code.google.com/p/pyscripter/</a:t>
            </a:r>
          </a:p>
          <a:p>
            <a:r>
              <a:rPr lang="en-GB" dirty="0" smtClean="0"/>
              <a:t>It is only available for Windows devices </a:t>
            </a:r>
          </a:p>
          <a:p>
            <a:r>
              <a:rPr lang="en-GB" dirty="0" smtClean="0"/>
              <a:t>There are lots of other Integrated Development Environment (IDE) programs for Python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E806-8B0E-4F99-9309-40D69AFE6C24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64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Break 2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Working with </a:t>
            </a:r>
            <a:r>
              <a:rPr lang="en-GB" dirty="0" err="1" smtClean="0"/>
              <a:t>PyScripter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15313" y="6356350"/>
            <a:ext cx="928687" cy="365125"/>
          </a:xfrm>
        </p:spPr>
        <p:txBody>
          <a:bodyPr/>
          <a:lstStyle/>
          <a:p>
            <a:fld id="{C826D809-EBF6-402C-AD6C-F9B3D5958A94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5715000" cy="365125"/>
          </a:xfrm>
        </p:spPr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01075" y="6356350"/>
            <a:ext cx="542925" cy="365125"/>
          </a:xfrm>
        </p:spPr>
        <p:txBody>
          <a:bodyPr/>
          <a:lstStyle/>
          <a:p>
            <a:fld id="{99E948C4-A1E3-4EB1-A9AF-AF7E41314638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9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Art of Programming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EB00-5B21-4B34-86AF-3F3244AA7EB0}" type="datetime5">
              <a:rPr lang="en-GB" smtClean="0"/>
              <a:t>14-Mar-14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9585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 Philosophy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now know enough Python to be able to write useful programs</a:t>
            </a:r>
          </a:p>
          <a:p>
            <a:pPr lvl="1"/>
            <a:r>
              <a:rPr lang="en-GB" dirty="0" smtClean="0"/>
              <a:t>And dangerous ones</a:t>
            </a:r>
          </a:p>
          <a:p>
            <a:r>
              <a:rPr lang="en-GB" dirty="0" smtClean="0"/>
              <a:t>Please be aware that we have taught you the subject from a teaching perspective</a:t>
            </a:r>
          </a:p>
          <a:p>
            <a:r>
              <a:rPr lang="en-GB" dirty="0" smtClean="0"/>
              <a:t>There are many ways of viewing the “best” way to write programs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15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Persisting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moment the data in our programs is discarded when we exit the Python system</a:t>
            </a:r>
          </a:p>
          <a:p>
            <a:r>
              <a:rPr lang="en-GB" dirty="0" smtClean="0"/>
              <a:t>Programs need a way of persisting data </a:t>
            </a:r>
          </a:p>
          <a:p>
            <a:r>
              <a:rPr lang="en-GB" dirty="0" smtClean="0"/>
              <a:t>Python can store data using the file system of the computer</a:t>
            </a:r>
          </a:p>
          <a:p>
            <a:r>
              <a:rPr lang="en-GB" dirty="0" smtClean="0"/>
              <a:t>This also means that Python programs can share data with other programs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053B-46D9-44E3-83DA-76D34F09AABF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70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“Python Style”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18"/>
            <a:ext cx="8229600" cy="434024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Any given programming language is designed with a particular programming style in mind</a:t>
            </a:r>
          </a:p>
          <a:p>
            <a:r>
              <a:rPr lang="en-GB" dirty="0" smtClean="0"/>
              <a:t>In the case of Python this is a “make it up as we go along and deal with errors as they happen” kind of approach</a:t>
            </a:r>
          </a:p>
          <a:p>
            <a:pPr lvl="1"/>
            <a:r>
              <a:rPr lang="en-GB" dirty="0" smtClean="0"/>
              <a:t>Which is fine if you know what you are doing</a:t>
            </a:r>
          </a:p>
          <a:p>
            <a:pPr lvl="1"/>
            <a:r>
              <a:rPr lang="en-GB" dirty="0" smtClean="0"/>
              <a:t>Which of course you don’t know when you start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7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people say that what you are doing is not “good Python” they mean that is not in the spirit of “laissez faire” programming</a:t>
            </a:r>
          </a:p>
          <a:p>
            <a:r>
              <a:rPr lang="en-GB" dirty="0" smtClean="0"/>
              <a:t>It is perfectly reasonable to respond that you are teaching good programming practice, not conforming to the spirit of any particular language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475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writing code and finding new things to do</a:t>
            </a:r>
          </a:p>
          <a:p>
            <a:pPr lvl="1"/>
            <a:r>
              <a:rPr lang="en-GB" dirty="0" smtClean="0"/>
              <a:t>Look at some of the Python libraries</a:t>
            </a:r>
          </a:p>
          <a:p>
            <a:r>
              <a:rPr lang="en-GB" dirty="0" smtClean="0"/>
              <a:t>Strive to enjoy programming </a:t>
            </a:r>
          </a:p>
          <a:p>
            <a:r>
              <a:rPr lang="en-GB" dirty="0" smtClean="0"/>
              <a:t>Keep an eye on the web site for new developments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2B02-82BF-4D6E-BA9D-7DC3A68D3A3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7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3762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0E6-EFD6-407A-9390-8D4C77910536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38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73630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variable f refers to a “file stream” that connects the program to a file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456C-4491-4AB2-AEE7-DFAB7FAF096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325" y="1668496"/>
            <a:ext cx="259251" cy="392352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3762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file is called ‘Fred.txt’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0E6-EFD6-407A-9390-8D4C77910536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9379" y="1668496"/>
            <a:ext cx="1918525" cy="392352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49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736304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This is the filename which includes a language extension marking the file as text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456C-4491-4AB2-AEE7-DFAB7FAF0961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9712" y="1634958"/>
            <a:ext cx="1498521" cy="353882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33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Writing into a file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8229600" cy="23762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These four lines of text create a file that contains two lines: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This request that the file be opened for writing – r would mean reading</a:t>
            </a:r>
            <a:endParaRPr lang="en-GB" dirty="0"/>
          </a:p>
          <a:p>
            <a:pPr eaLnBrk="1" hangingPunct="1"/>
            <a:endParaRPr lang="en-GB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565" y="1634958"/>
            <a:ext cx="8315325" cy="1866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2800" dirty="0">
                <a:latin typeface="Consolas" pitchFamily="49" charset="0"/>
                <a:cs typeface="Consolas" pitchFamily="49" charset="0"/>
              </a:rPr>
              <a:t>f=open(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Fred.txt',</a:t>
            </a:r>
            <a:r>
              <a:rPr lang="en-GB" sz="2800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='w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1\n')</a:t>
            </a: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f.write</a:t>
            </a:r>
            <a:r>
              <a:rPr lang="en-GB" sz="2800" dirty="0" smtClean="0">
                <a:latin typeface="Consolas" pitchFamily="49" charset="0"/>
                <a:cs typeface="Consolas" pitchFamily="49" charset="0"/>
              </a:rPr>
              <a:t>('Line 2')</a:t>
            </a:r>
            <a:endParaRPr lang="en-GB" sz="28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</a:pPr>
            <a:r>
              <a:rPr lang="en-GB" sz="2800" dirty="0" err="1" smtClean="0">
                <a:latin typeface="Consolas" pitchFamily="49" charset="0"/>
                <a:cs typeface="Consolas" pitchFamily="49" charset="0"/>
              </a:rPr>
              <a:t>f.close</a:t>
            </a:r>
            <a:r>
              <a:rPr lang="en-GB" sz="28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60E6-EFD6-407A-9390-8D4C77910536}" type="datetime5">
              <a:rPr lang="en-GB" smtClean="0"/>
              <a:t>14-Mar-14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Files and Debugging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58353" y="4077549"/>
            <a:ext cx="12041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1</a:t>
            </a:r>
          </a:p>
          <a:p>
            <a:r>
              <a:rPr lang="en-GB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Line 2</a:t>
            </a:r>
            <a:endParaRPr lang="en-GB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1668496"/>
            <a:ext cx="1441416" cy="392352"/>
          </a:xfrm>
          <a:prstGeom prst="rect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2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7745</TotalTime>
  <Words>1852</Words>
  <Application>Microsoft Office PowerPoint</Application>
  <PresentationFormat>On-screen Show (4:3)</PresentationFormat>
  <Paragraphs>360</Paragraphs>
  <Slides>42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宋体</vt:lpstr>
      <vt:lpstr>Arial</vt:lpstr>
      <vt:lpstr>Calibri</vt:lpstr>
      <vt:lpstr>Consolas</vt:lpstr>
      <vt:lpstr>Courier New</vt:lpstr>
      <vt:lpstr>Georgia</vt:lpstr>
      <vt:lpstr>Office Theme</vt:lpstr>
      <vt:lpstr>File Handing and Debugging</vt:lpstr>
      <vt:lpstr>File Handing and Debugging</vt:lpstr>
      <vt:lpstr>File Input/Output</vt:lpstr>
      <vt:lpstr>Persisting Data</vt:lpstr>
      <vt:lpstr>Writing into a file</vt:lpstr>
      <vt:lpstr>Writing into a file</vt:lpstr>
      <vt:lpstr>Writing into a file</vt:lpstr>
      <vt:lpstr>Writing into a file</vt:lpstr>
      <vt:lpstr>Writing into a file</vt:lpstr>
      <vt:lpstr>Writing into a file</vt:lpstr>
      <vt:lpstr>Writing into a file</vt:lpstr>
      <vt:lpstr>File Write Location </vt:lpstr>
      <vt:lpstr>Where files are stored </vt:lpstr>
      <vt:lpstr>The File Path</vt:lpstr>
      <vt:lpstr>The Drive letter</vt:lpstr>
      <vt:lpstr>The File Path separator</vt:lpstr>
      <vt:lpstr>The Files on the Disk</vt:lpstr>
      <vt:lpstr>Reading from a file</vt:lpstr>
      <vt:lpstr>Detecting the end a file</vt:lpstr>
      <vt:lpstr>Reading all the lines a file</vt:lpstr>
      <vt:lpstr>Line endings</vt:lpstr>
      <vt:lpstr>Stripping </vt:lpstr>
      <vt:lpstr>Writing Numbers</vt:lpstr>
      <vt:lpstr>Reading and writing etiquette</vt:lpstr>
      <vt:lpstr>Practical Break 1</vt:lpstr>
      <vt:lpstr>Class Design Question</vt:lpstr>
      <vt:lpstr>Class Design Question</vt:lpstr>
      <vt:lpstr>The PyscriptEr program</vt:lpstr>
      <vt:lpstr>Debugging in Idle</vt:lpstr>
      <vt:lpstr>Debugging in Idle</vt:lpstr>
      <vt:lpstr>Debugging in Idle</vt:lpstr>
      <vt:lpstr>PyScripter</vt:lpstr>
      <vt:lpstr>PyScripter and Debugging</vt:lpstr>
      <vt:lpstr>Breakpoints </vt:lpstr>
      <vt:lpstr>Breakpoints in PyScripter</vt:lpstr>
      <vt:lpstr>Getting PyScripter</vt:lpstr>
      <vt:lpstr>Practical Break 2</vt:lpstr>
      <vt:lpstr>The Art of Programming</vt:lpstr>
      <vt:lpstr>Programming Philosophy</vt:lpstr>
      <vt:lpstr>“Python Style”</vt:lpstr>
      <vt:lpstr>So….</vt:lpstr>
      <vt:lpstr>The 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 Miles</cp:lastModifiedBy>
  <cp:revision>183</cp:revision>
  <cp:lastPrinted>2013-11-19T17:01:02Z</cp:lastPrinted>
  <dcterms:created xsi:type="dcterms:W3CDTF">2009-09-28T14:57:27Z</dcterms:created>
  <dcterms:modified xsi:type="dcterms:W3CDTF">2014-03-14T09:32:11Z</dcterms:modified>
</cp:coreProperties>
</file>